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1"/>
  </p:sldMasterIdLst>
  <p:sldIdLst>
    <p:sldId id="256" r:id="rId2"/>
    <p:sldId id="257" r:id="rId3"/>
    <p:sldId id="258" r:id="rId4"/>
    <p:sldId id="262" r:id="rId5"/>
    <p:sldId id="266" r:id="rId6"/>
    <p:sldId id="267" r:id="rId7"/>
    <p:sldId id="270" r:id="rId8"/>
    <p:sldId id="259" r:id="rId9"/>
    <p:sldId id="268" r:id="rId10"/>
    <p:sldId id="269" r:id="rId11"/>
    <p:sldId id="260" r:id="rId12"/>
    <p:sldId id="261" r:id="rId13"/>
  </p:sldIdLst>
  <p:sldSz cx="9144000" cy="5715000" type="screen16x10"/>
  <p:notesSz cx="6858000" cy="9144000"/>
  <p:embeddedFontLst>
    <p:embeddedFont>
      <p:font typeface="맑은 고딕" pitchFamily="50" charset="-127"/>
      <p:regular r:id="rId14"/>
      <p:bold r:id="rId15"/>
    </p:embeddedFont>
    <p:embeddedFont>
      <p:font typeface="나눔바른고딕" pitchFamily="50" charset="-127"/>
      <p:regular r:id="rId16"/>
      <p:bold r:id="rId17"/>
    </p:embeddedFont>
    <p:embeddedFont>
      <p:font typeface="배달의민족 연성" pitchFamily="50" charset="-127"/>
      <p:regular r:id="rId18"/>
    </p:embeddedFont>
    <p:embeddedFont>
      <p:font typeface="나눔바른고딕 UltraLight" pitchFamily="2" charset="-127"/>
      <p:regular r:id="rId19"/>
    </p:embeddedFont>
    <p:embeddedFont>
      <p:font typeface="나눔스퀘어라운드 ExtraBold" pitchFamily="50" charset="-127"/>
      <p:bold r:id="rId20"/>
    </p:embeddedFont>
    <p:embeddedFont>
      <p:font typeface="나눔스퀘어라운드 Light" pitchFamily="50" charset="-127"/>
      <p:regular r:id="rId21"/>
    </p:embeddedFont>
    <p:embeddedFont>
      <p:font typeface="나눔스퀘어라운드 Bold" pitchFamily="50" charset="-127"/>
      <p:bold r:id="rId22"/>
    </p:embeddedFont>
    <p:embeddedFont>
      <p:font typeface="나눔스퀘어라운드 Regular" pitchFamily="50" charset="-127"/>
      <p:regular r:id="rId23"/>
    </p:embeddedFont>
    <p:embeddedFont>
      <p:font typeface="배달의민족 도현" pitchFamily="50" charset="-127"/>
      <p:regular r:id="rId24"/>
    </p:embeddedFont>
    <p:embeddedFont>
      <p:font typeface="나눔손글씨 펜" pitchFamily="66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4="http://schemas.microsoft.com/office/powerpoint/2010/main" xmlns:p15="http://schemas.microsoft.com/office/powerpoint/2012/main">
        <p15:guide id="0" orient="horz" pos="179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</p:extLst>
  </p:showPr>
  <p:clrMru>
    <a:srgbClr val="314913"/>
    <a:srgbClr val="9BBB59"/>
    <a:srgbClr val="FFFFFF"/>
    <a:srgbClr val="507820"/>
    <a:srgbClr val="960000"/>
    <a:srgbClr val="6D8838"/>
    <a:srgbClr val="45180C"/>
    <a:srgbClr val="754733"/>
    <a:srgbClr val="573E33"/>
    <a:srgbClr val="61422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8340" autoAdjust="0"/>
  </p:normalViewPr>
  <p:slideViewPr>
    <p:cSldViewPr snapToObjects="1">
      <p:cViewPr>
        <p:scale>
          <a:sx n="100" d="100"/>
          <a:sy n="100" d="100"/>
        </p:scale>
        <p:origin x="-948" y="-330"/>
      </p:cViewPr>
      <p:guideLst>
        <p:guide orient="horz" pos="179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78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68960-D9CB-4AFF-8596-9E647EFE3EF1}" type="datetimeFigureOut">
              <a:rPr lang="ko-KR" altLang="en-US" smtClean="0"/>
              <a:pPr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95D13-59A7-4246-B9F5-6F03753996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495" y="1214120"/>
            <a:ext cx="3000375" cy="300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1659890" y="4230654"/>
            <a:ext cx="5134077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721566" y="3484881"/>
            <a:ext cx="1999608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722223" y="2754293"/>
            <a:ext cx="1999608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722223" y="1979942"/>
            <a:ext cx="527623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7" name="Picture 6" descr="C:/Users/haewon/AppData/Roaming/PolarisOffice/ETemp/12660_12395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TextBox 97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2057" name="텍스트 상자 2056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 smtClean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개선이 필요한 사항들</a:t>
            </a:r>
            <a:endParaRPr lang="ko-KR" altLang="en-US" sz="2400" dirty="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32" name="도형 2064"/>
          <p:cNvSpPr>
            <a:spLocks/>
          </p:cNvSpPr>
          <p:nvPr/>
        </p:nvSpPr>
        <p:spPr>
          <a:xfrm>
            <a:off x="6572264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4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5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6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 rot="762309">
            <a:off x="165100" y="51435"/>
            <a:ext cx="546100" cy="697230"/>
            <a:chOff x="165100" y="51435"/>
            <a:chExt cx="546100" cy="697230"/>
          </a:xfrm>
        </p:grpSpPr>
        <p:sp>
          <p:nvSpPr>
            <p:cNvPr id="48" name="직사각형 47"/>
            <p:cNvSpPr/>
            <p:nvPr/>
          </p:nvSpPr>
          <p:spPr>
            <a:xfrm>
              <a:off x="283845" y="109855"/>
              <a:ext cx="386080" cy="610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75" t="24167" r="66250" b="36666"/>
            <a:stretch>
              <a:fillRect/>
            </a:stretch>
          </p:blipFill>
          <p:spPr bwMode="auto">
            <a:xfrm>
              <a:off x="166370" y="51435"/>
              <a:ext cx="543560" cy="697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00" t="40223" r="39750" b="28000"/>
          <a:stretch>
            <a:fillRect/>
          </a:stretch>
        </p:blipFill>
        <p:spPr bwMode="auto">
          <a:xfrm>
            <a:off x="0" y="3357566"/>
            <a:ext cx="1483859" cy="235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TextBox 53"/>
          <p:cNvSpPr txBox="1">
            <a:spLocks/>
          </p:cNvSpPr>
          <p:nvPr/>
        </p:nvSpPr>
        <p:spPr>
          <a:xfrm>
            <a:off x="2068254" y="4203758"/>
            <a:ext cx="5993455" cy="384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사운드가 없어 지루할 수 있음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기능에 맞는 효과음을 추가한다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1435814" y="1951778"/>
            <a:ext cx="556260" cy="461665"/>
            <a:chOff x="1214120" y="1697990"/>
            <a:chExt cx="786130" cy="714375"/>
          </a:xfrm>
          <a:solidFill>
            <a:schemeClr val="bg1"/>
          </a:solidFill>
        </p:grpSpPr>
        <p:sp>
          <p:nvSpPr>
            <p:cNvPr id="56" name="타원 55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一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435814" y="2703601"/>
            <a:ext cx="556260" cy="461665"/>
            <a:chOff x="1214120" y="1697990"/>
            <a:chExt cx="786130" cy="714375"/>
          </a:xfrm>
          <a:solidFill>
            <a:schemeClr val="bg1"/>
          </a:solidFill>
        </p:grpSpPr>
        <p:sp>
          <p:nvSpPr>
            <p:cNvPr id="59" name="타원 58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二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435814" y="3406212"/>
            <a:ext cx="556260" cy="461665"/>
            <a:chOff x="1214120" y="1697990"/>
            <a:chExt cx="786130" cy="714375"/>
          </a:xfrm>
          <a:solidFill>
            <a:schemeClr val="bg1"/>
          </a:solidFill>
        </p:grpSpPr>
        <p:sp>
          <p:nvSpPr>
            <p:cNvPr id="62" name="타원 61"/>
            <p:cNvSpPr/>
            <p:nvPr/>
          </p:nvSpPr>
          <p:spPr>
            <a:xfrm>
              <a:off x="1214120" y="1697990"/>
              <a:ext cx="786130" cy="714375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三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435814" y="4169148"/>
            <a:ext cx="556260" cy="461665"/>
            <a:chOff x="1214120" y="1663441"/>
            <a:chExt cx="786130" cy="714375"/>
          </a:xfrm>
          <a:solidFill>
            <a:schemeClr val="bg1"/>
          </a:solidFill>
        </p:grpSpPr>
        <p:sp>
          <p:nvSpPr>
            <p:cNvPr id="65" name="타원 64"/>
            <p:cNvSpPr/>
            <p:nvPr/>
          </p:nvSpPr>
          <p:spPr>
            <a:xfrm>
              <a:off x="1214120" y="1663441"/>
              <a:ext cx="786130" cy="714375"/>
            </a:xfrm>
            <a:prstGeom prst="ellipse">
              <a:avLst/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13814" y="1720849"/>
              <a:ext cx="571500" cy="656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C0000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四</a:t>
              </a:r>
              <a:endParaRPr lang="ko-KR" altLang="en-US" sz="2000" b="1" dirty="0">
                <a:solidFill>
                  <a:srgbClr val="C0000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74" name="TextBox 73"/>
          <p:cNvSpPr txBox="1">
            <a:spLocks/>
          </p:cNvSpPr>
          <p:nvPr/>
        </p:nvSpPr>
        <p:spPr>
          <a:xfrm>
            <a:off x="2068254" y="3457985"/>
            <a:ext cx="5993455" cy="384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배팅 기능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미구현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2079007" y="2714624"/>
            <a:ext cx="5993455" cy="384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타이머 기능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미구현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2027152" y="1928806"/>
            <a:ext cx="4766815" cy="41549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명일 때만 시작가능 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( 2,3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명일 때도 게임플레이 기능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미구현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B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892" t="44444" r="18684" b="43111"/>
          <a:stretch>
            <a:fillRect/>
          </a:stretch>
        </p:blipFill>
        <p:spPr bwMode="auto">
          <a:xfrm flipH="1">
            <a:off x="733816" y="1975027"/>
            <a:ext cx="801614" cy="123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4512" t="44479" r="6904" b="42928"/>
          <a:stretch>
            <a:fillRect/>
          </a:stretch>
        </p:blipFill>
        <p:spPr bwMode="auto">
          <a:xfrm>
            <a:off x="7500957" y="3279856"/>
            <a:ext cx="1004867" cy="1725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357184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프로젝트 </a:t>
            </a:r>
            <a:r>
              <a:rPr lang="ko-KR" altLang="en-US" sz="2400" dirty="0" err="1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느낀점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 및 앞으로의 계획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45" name="도형 2064"/>
          <p:cNvSpPr>
            <a:spLocks/>
          </p:cNvSpPr>
          <p:nvPr/>
        </p:nvSpPr>
        <p:spPr>
          <a:xfrm>
            <a:off x="7786710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9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1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5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6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7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870259" y="1643054"/>
            <a:ext cx="5630699" cy="6969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>
            <a:off x="1370193" y="1357302"/>
            <a:ext cx="714380" cy="714380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 l="-1000" t="-8000" r="-7000" b="-3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1870259" y="2838450"/>
            <a:ext cx="5630699" cy="500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 rot="5400000">
            <a:off x="1370193" y="2428872"/>
            <a:ext cx="714380" cy="714380"/>
          </a:xfrm>
          <a:prstGeom prst="ellipse">
            <a:avLst/>
          </a:prstGeom>
          <a:blipFill dpi="0" rotWithShape="1">
            <a:blip r:embed="rId6" cstate="print"/>
            <a:srcRect/>
            <a:stretch>
              <a:fillRect l="-65000" t="-43000" r="-52000" b="-22000"/>
            </a:stretch>
          </a:blip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1870259" y="3857632"/>
            <a:ext cx="5630699" cy="500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1370193" y="3500442"/>
            <a:ext cx="714380" cy="714380"/>
          </a:xfrm>
          <a:prstGeom prst="ellipse">
            <a:avLst/>
          </a:prstGeom>
          <a:blipFill>
            <a:blip r:embed="rId7" cstate="print"/>
            <a:stretch>
              <a:fillRect l="-64000" t="-47000" r="-48000" b="-22000"/>
            </a:stretch>
          </a:blip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1870259" y="4857764"/>
            <a:ext cx="5630699" cy="5000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1370193" y="4546569"/>
            <a:ext cx="714380" cy="714380"/>
          </a:xfrm>
          <a:prstGeom prst="ellipse">
            <a:avLst/>
          </a:prstGeom>
          <a:blipFill dpi="0" rotWithShape="1">
            <a:blip r:embed="rId8" cstate="print">
              <a:lum bright="-6000" contrast="5000"/>
            </a:blip>
            <a:srcRect/>
            <a:stretch>
              <a:fillRect l="-29000" t="-13000" r="-30000" b="-5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4" name="그룹 103"/>
          <p:cNvGrpSpPr/>
          <p:nvPr/>
        </p:nvGrpSpPr>
        <p:grpSpPr>
          <a:xfrm rot="20728951">
            <a:off x="228796" y="151374"/>
            <a:ext cx="428804" cy="662696"/>
            <a:chOff x="7970520" y="1883681"/>
            <a:chExt cx="856311" cy="1323389"/>
          </a:xfrm>
        </p:grpSpPr>
        <p:sp>
          <p:nvSpPr>
            <p:cNvPr id="105" name="직사각형 104"/>
            <p:cNvSpPr/>
            <p:nvPr/>
          </p:nvSpPr>
          <p:spPr>
            <a:xfrm>
              <a:off x="8037847" y="1893087"/>
              <a:ext cx="785818" cy="1214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6" name="Picture 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0497" t="54722" r="24347" b="31111"/>
            <a:stretch>
              <a:fillRect/>
            </a:stretch>
          </p:blipFill>
          <p:spPr bwMode="auto">
            <a:xfrm>
              <a:off x="7970520" y="1883681"/>
              <a:ext cx="856311" cy="1323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8" name="TextBox 107"/>
          <p:cNvSpPr txBox="1"/>
          <p:nvPr/>
        </p:nvSpPr>
        <p:spPr>
          <a:xfrm>
            <a:off x="2128069" y="4891419"/>
            <a:ext cx="5301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팀 분위기가 좋았음에도 불구하고 프로젝트가 미완성이 되었다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나름 열심히 했다고 생각했는데</a:t>
            </a:r>
            <a:endParaRPr lang="en-US" altLang="ko-KR" sz="105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시간배분을 잘 못한 것 같다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이번 주말 안에 팀원들과 함께 게임을 완성하고 싶다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</a:t>
            </a:r>
            <a:endParaRPr lang="ko-KR" altLang="en-US" sz="105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021585" y="4603848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ExtraBold" pitchFamily="50" charset="-127"/>
                <a:ea typeface="나눔스퀘어라운드 ExtraBold" pitchFamily="50" charset="-127"/>
              </a:rPr>
              <a:t>김채</a:t>
            </a:r>
            <a:r>
              <a:rPr lang="ko-KR" altLang="en-US" sz="1050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연</a:t>
            </a:r>
            <a:endParaRPr lang="ko-KR" altLang="en-US" sz="1050" dirty="0">
              <a:solidFill>
                <a:srgbClr val="314913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021585" y="3603716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ExtraBold" pitchFamily="50" charset="-127"/>
                <a:ea typeface="나눔스퀘어라운드 ExtraBold" pitchFamily="50" charset="-127"/>
              </a:rPr>
              <a:t>곽</a:t>
            </a:r>
            <a:r>
              <a:rPr lang="ko-KR" altLang="en-US" sz="1050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지</a:t>
            </a:r>
            <a:r>
              <a:rPr lang="ko-KR" altLang="en-US" sz="1050" dirty="0" smtClean="0">
                <a:latin typeface="나눔스퀘어라운드 ExtraBold" pitchFamily="50" charset="-127"/>
                <a:ea typeface="나눔스퀘어라운드 ExtraBold" pitchFamily="50" charset="-127"/>
              </a:rPr>
              <a:t>훈</a:t>
            </a:r>
            <a:endParaRPr lang="ko-KR" altLang="en-US" sz="105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021585" y="2603584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ExtraBold" pitchFamily="50" charset="-127"/>
                <a:ea typeface="나눔스퀘어라운드 ExtraBold" pitchFamily="50" charset="-127"/>
              </a:rPr>
              <a:t>이재</a:t>
            </a:r>
            <a:r>
              <a:rPr lang="ko-KR" altLang="en-US" sz="1050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하</a:t>
            </a:r>
            <a:endParaRPr lang="ko-KR" altLang="en-US" sz="1050" dirty="0">
              <a:solidFill>
                <a:srgbClr val="314913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000232" y="1417713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ExtraBold" pitchFamily="50" charset="-127"/>
                <a:ea typeface="나눔스퀘어라운드 ExtraBold" pitchFamily="50" charset="-127"/>
              </a:rPr>
              <a:t>최혜</a:t>
            </a:r>
            <a:r>
              <a:rPr lang="ko-KR" altLang="en-US" sz="1050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원</a:t>
            </a:r>
            <a:endParaRPr lang="ko-KR" altLang="en-US" sz="1050" dirty="0">
              <a:solidFill>
                <a:srgbClr val="314913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44372" y="1700448"/>
            <a:ext cx="539361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프로젝트를 통해 한 게임 안에 굉장히 많은 이벤트와 기능들이 필요하단 것을 알았고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,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내가 많이 부족하다고 느꼈다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우리가 원했던 기능과 게임을 완전히 구현하진 못했지만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,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같이 협력해서 무언가를 구현했다는게 굉장히 뜻 깊고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,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좋은 팀원들을 만나서 감사하다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</a:t>
            </a:r>
            <a:endParaRPr lang="ko-KR" altLang="en-US" sz="105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28069" y="2872825"/>
            <a:ext cx="5280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한 가지를 구현하려 수십 번씩 테스트 해보면서 </a:t>
            </a:r>
            <a:r>
              <a:rPr lang="ko-KR" altLang="en-US" sz="1050" dirty="0" err="1" smtClean="0">
                <a:latin typeface="나눔스퀘어라운드 Light" pitchFamily="50" charset="-127"/>
                <a:ea typeface="나눔스퀘어라운드 Light" pitchFamily="50" charset="-127"/>
              </a:rPr>
              <a:t>비기닝을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 깊게 이해할 수 있었다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기간 내에 완성</a:t>
            </a:r>
            <a:endParaRPr lang="en-US" altLang="ko-KR" sz="105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하지 못한 아쉬움이 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,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기간이 끝나도 완성해볼 것이다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</a:t>
            </a:r>
            <a:endParaRPr lang="ko-KR" altLang="en-US" sz="105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28069" y="3908332"/>
            <a:ext cx="52469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당초 기획한 기능을 모두 구현하기에는 실력이 부족하다는 것을 절실히 느꼈다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 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하지만 그만큼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 </a:t>
            </a:r>
          </a:p>
          <a:p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다양한 </a:t>
            </a:r>
            <a:r>
              <a:rPr lang="ko-KR" altLang="en-US" sz="1050" dirty="0" err="1" smtClean="0">
                <a:latin typeface="나눔스퀘어라운드 Light" pitchFamily="50" charset="-127"/>
                <a:ea typeface="나눔스퀘어라운드 Light" pitchFamily="50" charset="-127"/>
              </a:rPr>
              <a:t>비기닝</a:t>
            </a:r>
            <a:r>
              <a:rPr lang="ko-KR" altLang="en-US" sz="1050" dirty="0" smtClean="0">
                <a:latin typeface="나눔스퀘어라운드 Light" pitchFamily="50" charset="-127"/>
                <a:ea typeface="나눔스퀘어라운드 Light" pitchFamily="50" charset="-127"/>
              </a:rPr>
              <a:t> 응용과 팀원들과의 협업 및 소통을 통해 얻어가는 것이 많았던 프로젝트였다</a:t>
            </a:r>
            <a:r>
              <a:rPr lang="en-US" altLang="ko-KR" sz="1050" dirty="0" smtClean="0">
                <a:latin typeface="나눔스퀘어라운드 Light" pitchFamily="50" charset="-127"/>
                <a:ea typeface="나눔스퀘어라운드 Light" pitchFamily="50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495" y="1143000"/>
            <a:ext cx="3000375" cy="3000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83000" y="3354070"/>
            <a:ext cx="171513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chemeClr val="bg1"/>
                </a:solidFill>
                <a:latin typeface="나눔스퀘어라운드 Light" charset="0"/>
                <a:ea typeface="나눔스퀘어라운드 Light" charset="0"/>
              </a:rPr>
              <a:t> 감사합니다 </a:t>
            </a:r>
            <a:endParaRPr lang="ko-KR" altLang="en-US" sz="1600">
              <a:solidFill>
                <a:schemeClr val="bg1"/>
              </a:solidFill>
              <a:latin typeface="나눔스퀘어라운드 Light" charset="0"/>
              <a:ea typeface="나눔스퀘어라운드 Light" charset="0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1275" y="3335655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 r="45271"/>
          <a:stretch>
            <a:fillRect/>
          </a:stretch>
        </p:blipFill>
        <p:spPr bwMode="auto">
          <a:xfrm>
            <a:off x="0" y="0"/>
            <a:ext cx="5572125" cy="5715000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0" y="0"/>
            <a:ext cx="5572125" cy="5715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43880" y="86995"/>
            <a:ext cx="786130" cy="95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나눔바른고딕" pitchFamily="50" charset="-127"/>
                <a:ea typeface="나눔바른고딕" pitchFamily="50" charset="-127"/>
              </a:rPr>
              <a:t>목차</a:t>
            </a:r>
            <a:endParaRPr lang="ko-KR" altLang="en-US" sz="28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43880" y="1285864"/>
            <a:ext cx="151193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一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팀원소</a:t>
            </a:r>
            <a:r>
              <a:rPr lang="ko-KR" altLang="en-US" sz="2400" dirty="0">
                <a:latin typeface="배달의민족 연성" pitchFamily="50" charset="-127"/>
                <a:ea typeface="배달의민족 연성" pitchFamily="50" charset="-127"/>
              </a:rPr>
              <a:t>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43880" y="1918887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二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타임테이블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3880" y="2551930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三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UI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소개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43880" y="3184973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四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기능 및 특징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3880" y="3818016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연성" pitchFamily="50" charset="-127"/>
                <a:ea typeface="배달의민족 연성" pitchFamily="50" charset="-127"/>
              </a:rPr>
              <a:t>五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개선이 필요한 부분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1" name="톱니 모양의 오른쪽 화살표 10"/>
          <p:cNvSpPr/>
          <p:nvPr/>
        </p:nvSpPr>
        <p:spPr>
          <a:xfrm rot="16200000">
            <a:off x="7980680" y="20320"/>
            <a:ext cx="929005" cy="459740"/>
          </a:xfrm>
          <a:prstGeom prst="notchedRightArrow">
            <a:avLst>
              <a:gd name="adj1" fmla="val 100000"/>
              <a:gd name="adj2" fmla="val 47470"/>
            </a:avLst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43880" y="445103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배달의민족 연성" pitchFamily="50" charset="-127"/>
                <a:ea typeface="배달의민족 연성" pitchFamily="50" charset="-127"/>
              </a:rPr>
              <a:t>六</a:t>
            </a:r>
            <a:r>
              <a:rPr lang="en-US" altLang="ko-KR" sz="2400" dirty="0" smtClean="0">
                <a:latin typeface="배달의민족 연성" pitchFamily="50" charset="-127"/>
                <a:ea typeface="배달의민족 연성" pitchFamily="50" charset="-127"/>
              </a:rPr>
              <a:t>. </a:t>
            </a:r>
            <a:r>
              <a:rPr lang="ko-KR" altLang="en-US" sz="2400" dirty="0" smtClean="0">
                <a:latin typeface="배달의민족 연성" pitchFamily="50" charset="-127"/>
                <a:ea typeface="배달의민족 연성" pitchFamily="50" charset="-127"/>
              </a:rPr>
              <a:t>제작 후기</a:t>
            </a:r>
            <a:endParaRPr lang="ko-KR" altLang="en-US" sz="2400" dirty="0">
              <a:latin typeface="배달의민족 연성" pitchFamily="50" charset="-127"/>
              <a:ea typeface="배달의민족 연성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157" t="50833" r="54062" b="18333"/>
          <a:stretch>
            <a:fillRect/>
          </a:stretch>
        </p:blipFill>
        <p:spPr bwMode="auto">
          <a:xfrm>
            <a:off x="0" y="1356995"/>
            <a:ext cx="98488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1500" y="1518285"/>
            <a:ext cx="1500505" cy="1500505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 l="-1000" t="-8000" r="-7000" b="-3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 rot="5400000">
            <a:off x="2714625" y="1518285"/>
            <a:ext cx="1500505" cy="1500505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 l="-65000" t="-43000" r="-52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4857750" y="1518285"/>
            <a:ext cx="1500505" cy="1500505"/>
          </a:xfrm>
          <a:prstGeom prst="ellipse">
            <a:avLst/>
          </a:prstGeom>
          <a:blipFill>
            <a:blip r:embed="rId6" cstate="print"/>
            <a:stretch>
              <a:fillRect l="-64000" t="-47000" r="-48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1000125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팀 소개 및 역할 분담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 rot="21218086">
            <a:off x="85725" y="52070"/>
            <a:ext cx="500380" cy="666750"/>
            <a:chOff x="85725" y="52070"/>
            <a:chExt cx="500380" cy="666750"/>
          </a:xfrm>
        </p:grpSpPr>
        <p:sp>
          <p:nvSpPr>
            <p:cNvPr id="16" name="직사각형 15"/>
            <p:cNvSpPr/>
            <p:nvPr/>
          </p:nvSpPr>
          <p:spPr>
            <a:xfrm>
              <a:off x="167640" y="89535"/>
              <a:ext cx="368300" cy="600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9" t="23333" r="81250" b="60000"/>
            <a:stretch>
              <a:fillRect/>
            </a:stretch>
          </p:blipFill>
          <p:spPr bwMode="auto">
            <a:xfrm>
              <a:off x="85725" y="52070"/>
              <a:ext cx="500380" cy="66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TextBox 20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5820" y="3192780"/>
            <a:ext cx="83375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최혜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원</a:t>
            </a:r>
            <a:endParaRPr lang="ko-KR" altLang="en-US" b="1" dirty="0">
              <a:solidFill>
                <a:srgbClr val="314913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2920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이재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하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15255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곽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지</a:t>
            </a:r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훈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72350" y="3192780"/>
            <a:ext cx="8147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김채</a:t>
            </a:r>
            <a:r>
              <a:rPr lang="ko-KR" altLang="en-US" b="1" dirty="0" smtClean="0">
                <a:solidFill>
                  <a:srgbClr val="314913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연</a:t>
            </a:r>
            <a:endParaRPr lang="ko-KR" altLang="en-US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571625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763010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952490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8121015" y="3192780"/>
            <a:ext cx="71755" cy="717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71500" y="3691890"/>
            <a:ext cx="13068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클라이언트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0375" y="4020185"/>
            <a:ext cx="89344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나눔스퀘어라운드 Light" pitchFamily="50" charset="-127"/>
                <a:ea typeface="나눔스퀘어라운드 Light" pitchFamily="50" charset="-127"/>
              </a:rPr>
              <a:t>GUI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94325" y="4072255"/>
            <a:ext cx="4635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기획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58380" y="3691890"/>
            <a:ext cx="88836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서버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714375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2928620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072380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234555" y="3590925"/>
            <a:ext cx="1071880" cy="19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92480" y="4040505"/>
            <a:ext cx="92202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PPT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58380" y="4040505"/>
            <a:ext cx="92202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나눔스퀘어라운드 Light" pitchFamily="50" charset="-127"/>
                <a:ea typeface="나눔스퀘어라운드 Light" pitchFamily="50" charset="-127"/>
              </a:rPr>
              <a:t>PPT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6910" y="4397375"/>
            <a:ext cx="15551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로고</a:t>
            </a:r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 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및 그래픽 디자인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750" y="4397375"/>
            <a:ext cx="12376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스토리 보드 제작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90545" y="3691890"/>
            <a:ext cx="742315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자료조사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00375" y="4397375"/>
            <a:ext cx="85471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GUI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72380" y="4400550"/>
            <a:ext cx="116713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Light" pitchFamily="50" charset="-127"/>
                <a:ea typeface="나눔스퀘어라운드 Light" pitchFamily="50" charset="-127"/>
              </a:rPr>
              <a:t>* </a:t>
            </a:r>
            <a:r>
              <a:rPr lang="ko-KR" altLang="en-US" sz="1200" dirty="0" err="1" smtClean="0">
                <a:latin typeface="나눔스퀘어라운드 Light" pitchFamily="50" charset="-127"/>
                <a:ea typeface="나눔스퀘어라운드 Light" pitchFamily="50" charset="-127"/>
              </a:rPr>
              <a:t>게임로직</a:t>
            </a:r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 구현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2620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latin typeface="나눔스퀘어라운드 Bold" pitchFamily="50" charset="-127"/>
                <a:ea typeface="나눔스퀘어라운드 Bold" pitchFamily="50" charset="-127"/>
              </a:rPr>
              <a:t>홍식이 엄마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84035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atin typeface="나눔스퀘어라운드 Bold" pitchFamily="50" charset="-127"/>
                <a:ea typeface="나눔스퀘어라운드 Bold" pitchFamily="50" charset="-127"/>
              </a:rPr>
              <a:t>얌이</a:t>
            </a:r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 오빠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20661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토니 누나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000625" y="4796790"/>
            <a:ext cx="1285875" cy="214630"/>
          </a:xfrm>
          <a:prstGeom prst="rect">
            <a:avLst/>
          </a:prstGeom>
          <a:solidFill>
            <a:srgbClr val="5078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마리 형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48" t="38265" r="39904" b="30333"/>
          <a:stretch>
            <a:fillRect/>
          </a:stretch>
        </p:blipFill>
        <p:spPr bwMode="auto">
          <a:xfrm flipH="1">
            <a:off x="8101330" y="1356995"/>
            <a:ext cx="104711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7000875" y="1518285"/>
            <a:ext cx="1500505" cy="1500505"/>
          </a:xfrm>
          <a:prstGeom prst="ellipse">
            <a:avLst/>
          </a:prstGeom>
          <a:blipFill dpi="0" rotWithShape="1">
            <a:blip r:embed="rId9" cstate="print">
              <a:lum bright="-6000" contrast="5000"/>
            </a:blip>
            <a:srcRect/>
            <a:stretch>
              <a:fillRect l="-29000" t="-13000" r="-30000" b="-50000"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143500" y="3714750"/>
            <a:ext cx="9588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총괄 및 </a:t>
            </a:r>
            <a:r>
              <a:rPr lang="ko-KR" altLang="en-US" sz="1200" dirty="0" err="1" smtClean="0">
                <a:latin typeface="나눔스퀘어라운드 Light" pitchFamily="50" charset="-127"/>
                <a:ea typeface="나눔스퀘어라운드 Light" pitchFamily="50" charset="-127"/>
              </a:rPr>
              <a:t>멘토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5364" name="도형 15363"/>
          <p:cNvSpPr>
            <a:spLocks/>
          </p:cNvSpPr>
          <p:nvPr/>
        </p:nvSpPr>
        <p:spPr>
          <a:xfrm>
            <a:off x="161925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6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8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1214426"/>
            <a:ext cx="9144000" cy="4500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786130" y="252730"/>
            <a:ext cx="54292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프로그래밍 타임테이블</a:t>
            </a:r>
            <a:endParaRPr lang="ko-KR" altLang="en-US" sz="2400" dirty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 rot="20934324">
            <a:off x="175260" y="132715"/>
            <a:ext cx="441960" cy="634365"/>
            <a:chOff x="175260" y="132715"/>
            <a:chExt cx="441960" cy="634365"/>
          </a:xfrm>
        </p:grpSpPr>
        <p:sp>
          <p:nvSpPr>
            <p:cNvPr id="40" name="직사각형 39"/>
            <p:cNvSpPr/>
            <p:nvPr/>
          </p:nvSpPr>
          <p:spPr>
            <a:xfrm>
              <a:off x="217805" y="173990"/>
              <a:ext cx="370840" cy="565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750" t="47500" r="66719" b="14166"/>
            <a:stretch>
              <a:fillRect/>
            </a:stretch>
          </p:blipFill>
          <p:spPr bwMode="auto">
            <a:xfrm>
              <a:off x="175260" y="132715"/>
              <a:ext cx="441960" cy="634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214" t="28614" r="25714" b="39302"/>
          <a:stretch>
            <a:fillRect/>
          </a:stretch>
        </p:blipFill>
        <p:spPr bwMode="auto">
          <a:xfrm>
            <a:off x="-12700" y="3429000"/>
            <a:ext cx="14020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0" name="도형 19459"/>
          <p:cNvSpPr>
            <a:spLocks/>
          </p:cNvSpPr>
          <p:nvPr/>
        </p:nvSpPr>
        <p:spPr>
          <a:xfrm>
            <a:off x="1320467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7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8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1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2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3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4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57375" y="4751721"/>
            <a:ext cx="484824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57375" y="4284996"/>
            <a:ext cx="473933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57375" y="3352181"/>
            <a:ext cx="4321175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857375" y="2885456"/>
            <a:ext cx="3714750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57375" y="3818271"/>
            <a:ext cx="5572125" cy="3575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61110" y="1500178"/>
            <a:ext cx="953135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04990" y="1500178"/>
            <a:ext cx="95313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1761490" y="2073583"/>
            <a:ext cx="5572125" cy="1905"/>
          </a:xfrm>
          <a:prstGeom prst="line">
            <a:avLst/>
          </a:prstGeom>
          <a:ln w="19050">
            <a:solidFill>
              <a:srgbClr val="31491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243014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832610" y="1500178"/>
            <a:ext cx="1285875" cy="41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157220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585720" y="1500178"/>
            <a:ext cx="128587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05187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66179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7305675" y="2001828"/>
            <a:ext cx="142875" cy="1428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31491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26111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4/12 ~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4724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4/16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28860" y="2165658"/>
            <a:ext cx="167449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4/17 ~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43570" y="2165658"/>
            <a:ext cx="953135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 4/24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오전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96100" y="2165658"/>
            <a:ext cx="953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4/24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오후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404583" y="1500178"/>
            <a:ext cx="15004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 및 발표준비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57375" y="2742581"/>
            <a:ext cx="5501005" cy="2400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12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~15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아이템 선정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기획안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작성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16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기획서 발표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발표자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이재하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)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코딩 시작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17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~24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서버 및 클라이언트 구현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, GUI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구현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게임로직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생성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 준비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 파일 작성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5.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최종 발표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일 오후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프로그램 시연 및 발표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발표자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곽지훈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17" name="직사각형 16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9" name="그룹 88"/>
          <p:cNvGrpSpPr/>
          <p:nvPr/>
        </p:nvGrpSpPr>
        <p:grpSpPr>
          <a:xfrm>
            <a:off x="829310" y="1356995"/>
            <a:ext cx="7370445" cy="4215130"/>
            <a:chOff x="829310" y="1356995"/>
            <a:chExt cx="7370445" cy="4215130"/>
          </a:xfrm>
        </p:grpSpPr>
        <p:sp>
          <p:nvSpPr>
            <p:cNvPr id="90" name="직사각형 89"/>
            <p:cNvSpPr/>
            <p:nvPr/>
          </p:nvSpPr>
          <p:spPr>
            <a:xfrm>
              <a:off x="1285875" y="1356995"/>
              <a:ext cx="6501130" cy="42151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itchFamily="50" charset="-127"/>
                <a:ea typeface="나눔스퀘어라운드 Light" pitchFamily="50" charset="-127"/>
              </a:endParaRPr>
            </a:p>
          </p:txBody>
        </p:sp>
        <p:grpSp>
          <p:nvGrpSpPr>
            <p:cNvPr id="91" name="그룹 108"/>
            <p:cNvGrpSpPr/>
            <p:nvPr/>
          </p:nvGrpSpPr>
          <p:grpSpPr>
            <a:xfrm>
              <a:off x="1356995" y="1428750"/>
              <a:ext cx="6358255" cy="4072255"/>
              <a:chOff x="1356995" y="1428750"/>
              <a:chExt cx="6358255" cy="4072255"/>
            </a:xfrm>
          </p:grpSpPr>
          <p:sp>
            <p:nvSpPr>
              <p:cNvPr id="114" name="모서리가 둥근 직사각형 113"/>
              <p:cNvSpPr/>
              <p:nvPr/>
            </p:nvSpPr>
            <p:spPr>
              <a:xfrm>
                <a:off x="1356995" y="1428750"/>
                <a:ext cx="84455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Light" pitchFamily="50" charset="-127"/>
                    <a:ea typeface="나눔스퀘어라운드 Light" pitchFamily="50" charset="-127"/>
                  </a:rPr>
                  <a:t>t</a:t>
                </a:r>
                <a:endParaRPr lang="ko-KR" altLang="en-US" dirty="0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5728335" y="4185920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3542665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7" name="모서리가 둥근 직사각형 116"/>
              <p:cNvSpPr/>
              <p:nvPr/>
            </p:nvSpPr>
            <p:spPr>
              <a:xfrm>
                <a:off x="5728335" y="5203825"/>
                <a:ext cx="1986915" cy="297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1903730" y="1938020"/>
                <a:ext cx="993140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19" name="모서리가 둥근 직사각형 118"/>
              <p:cNvSpPr/>
              <p:nvPr/>
            </p:nvSpPr>
            <p:spPr>
              <a:xfrm>
                <a:off x="4536440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1356995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1" name="모서리가 둥근 직사각형 120"/>
              <p:cNvSpPr/>
              <p:nvPr/>
            </p:nvSpPr>
            <p:spPr>
              <a:xfrm>
                <a:off x="2350770" y="4185920"/>
                <a:ext cx="993140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>
                <a:off x="1356995" y="2785745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3" name="모서리가 둥근 직사각형 122"/>
              <p:cNvSpPr/>
              <p:nvPr/>
            </p:nvSpPr>
            <p:spPr>
              <a:xfrm>
                <a:off x="2400300" y="422846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4" name="모서리가 둥근 직사각형 123"/>
              <p:cNvSpPr/>
              <p:nvPr/>
            </p:nvSpPr>
            <p:spPr>
              <a:xfrm>
                <a:off x="2400300" y="448246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>
                <a:off x="2400300" y="4822190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6" name="모서리가 둥근 직사각형 125"/>
              <p:cNvSpPr/>
              <p:nvPr/>
            </p:nvSpPr>
            <p:spPr>
              <a:xfrm>
                <a:off x="2400300" y="5076825"/>
                <a:ext cx="894080" cy="33909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7" name="모서리가 둥근 직사각형 126"/>
              <p:cNvSpPr/>
              <p:nvPr/>
            </p:nvSpPr>
            <p:spPr>
              <a:xfrm>
                <a:off x="1456690" y="291338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8" name="모서리가 둥근 직사각형 127"/>
              <p:cNvSpPr/>
              <p:nvPr/>
            </p:nvSpPr>
            <p:spPr>
              <a:xfrm>
                <a:off x="1456690" y="3507105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29" name="모서리가 둥근 직사각형 128"/>
              <p:cNvSpPr/>
              <p:nvPr/>
            </p:nvSpPr>
            <p:spPr>
              <a:xfrm>
                <a:off x="1456690" y="3719195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0" name="모서리가 둥근 직사각형 129"/>
              <p:cNvSpPr/>
              <p:nvPr/>
            </p:nvSpPr>
            <p:spPr>
              <a:xfrm>
                <a:off x="220154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249999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2" name="모서리가 둥근 직사각형 131"/>
              <p:cNvSpPr/>
              <p:nvPr/>
            </p:nvSpPr>
            <p:spPr>
              <a:xfrm>
                <a:off x="3542665" y="1428750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3" name="모서리가 둥근 직사각형 132"/>
              <p:cNvSpPr/>
              <p:nvPr/>
            </p:nvSpPr>
            <p:spPr>
              <a:xfrm>
                <a:off x="3642360" y="155575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4" name="모서리가 둥근 직사각형 133"/>
              <p:cNvSpPr/>
              <p:nvPr/>
            </p:nvSpPr>
            <p:spPr>
              <a:xfrm>
                <a:off x="3642360" y="2150110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5" name="모서리가 둥근 직사각형 134"/>
              <p:cNvSpPr/>
              <p:nvPr/>
            </p:nvSpPr>
            <p:spPr>
              <a:xfrm>
                <a:off x="3642360" y="2362200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6" name="모서리가 둥근 직사각형 135"/>
              <p:cNvSpPr/>
              <p:nvPr/>
            </p:nvSpPr>
            <p:spPr>
              <a:xfrm>
                <a:off x="4387215" y="159829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4685030" y="159829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8" name="모서리가 둥근 직사각형 137"/>
              <p:cNvSpPr/>
              <p:nvPr/>
            </p:nvSpPr>
            <p:spPr>
              <a:xfrm>
                <a:off x="5728335" y="2785745"/>
                <a:ext cx="1986915" cy="131508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39" name="모서리가 둥근 직사각형 138"/>
              <p:cNvSpPr/>
              <p:nvPr/>
            </p:nvSpPr>
            <p:spPr>
              <a:xfrm>
                <a:off x="5828030" y="2913380"/>
                <a:ext cx="645795" cy="50927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0" name="모서리가 둥근 직사각형 139"/>
              <p:cNvSpPr/>
              <p:nvPr/>
            </p:nvSpPr>
            <p:spPr>
              <a:xfrm>
                <a:off x="5828030" y="3507105"/>
                <a:ext cx="645795" cy="1695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1" name="모서리가 둥근 직사각형 140"/>
              <p:cNvSpPr/>
              <p:nvPr/>
            </p:nvSpPr>
            <p:spPr>
              <a:xfrm>
                <a:off x="5828030" y="3719195"/>
                <a:ext cx="645795" cy="25463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2" name="모서리가 둥근 직사각형 141"/>
              <p:cNvSpPr/>
              <p:nvPr/>
            </p:nvSpPr>
            <p:spPr>
              <a:xfrm>
                <a:off x="6572885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3" name="모서리가 둥근 직사각형 142"/>
              <p:cNvSpPr/>
              <p:nvPr/>
            </p:nvSpPr>
            <p:spPr>
              <a:xfrm>
                <a:off x="6870700" y="2955925"/>
                <a:ext cx="695325" cy="97536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5728335" y="1428750"/>
                <a:ext cx="1986915" cy="127254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5" name="모서리가 둥근 직사각형 144"/>
              <p:cNvSpPr/>
              <p:nvPr/>
            </p:nvSpPr>
            <p:spPr>
              <a:xfrm>
                <a:off x="3542665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4237990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4933950" y="282829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8" name="모서리가 둥근 직사각형 147"/>
              <p:cNvSpPr/>
              <p:nvPr/>
            </p:nvSpPr>
            <p:spPr>
              <a:xfrm>
                <a:off x="3542665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49" name="모서리가 둥근 직사각형 148"/>
              <p:cNvSpPr/>
              <p:nvPr/>
            </p:nvSpPr>
            <p:spPr>
              <a:xfrm>
                <a:off x="4237990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0" name="모서리가 둥근 직사각형 149"/>
              <p:cNvSpPr/>
              <p:nvPr/>
            </p:nvSpPr>
            <p:spPr>
              <a:xfrm>
                <a:off x="4933950" y="325247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1" name="모서리가 둥근 직사각형 150"/>
              <p:cNvSpPr/>
              <p:nvPr/>
            </p:nvSpPr>
            <p:spPr>
              <a:xfrm>
                <a:off x="3542665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2" name="모서리가 둥근 직사각형 151"/>
              <p:cNvSpPr/>
              <p:nvPr/>
            </p:nvSpPr>
            <p:spPr>
              <a:xfrm>
                <a:off x="4237990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  <p:sp>
            <p:nvSpPr>
              <p:cNvPr id="153" name="모서리가 둥근 직사각형 152"/>
              <p:cNvSpPr/>
              <p:nvPr/>
            </p:nvSpPr>
            <p:spPr>
              <a:xfrm>
                <a:off x="4933950" y="3676650"/>
                <a:ext cx="645795" cy="42418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Light" pitchFamily="50" charset="-127"/>
                  <a:ea typeface="나눔스퀘어라운드 Light" pitchFamily="50" charset="-127"/>
                </a:endParaRP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1829435" y="1935480"/>
              <a:ext cx="1143000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타이머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56995" y="1410335"/>
              <a:ext cx="857250" cy="33845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로고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84935" y="4578985"/>
              <a:ext cx="92900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족보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57120" y="4578985"/>
              <a:ext cx="10001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배팅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611880" y="4652645"/>
              <a:ext cx="85725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패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624830" y="4454525"/>
              <a:ext cx="221488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채팅 로그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740400" y="5180330"/>
              <a:ext cx="1929130" cy="338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채팅 입력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15815" y="4652645"/>
              <a:ext cx="85725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패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21355" y="1838960"/>
              <a:ext cx="27146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클라이언트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62295" y="1829435"/>
              <a:ext cx="214312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시스템 로그</a:t>
              </a:r>
              <a:endParaRPr lang="ko-KR" altLang="en-US" dirty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938145" y="2903220"/>
              <a:ext cx="3286125" cy="831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클라이언트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 배팅금액과 족보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배달의민족 도현" pitchFamily="50" charset="-127"/>
                  <a:ea typeface="배달의민족 도현" pitchFamily="50" charset="-127"/>
                </a:rPr>
                <a:t>판돈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500120" y="2122170"/>
              <a:ext cx="207200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Grid Layout – </a:t>
              </a:r>
            </a:p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Jpanel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, 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355090" y="219392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Thread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18895" y="1527810"/>
              <a:ext cx="127571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29310" y="489902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16100" y="489204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Button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528060" y="492950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525520" y="372110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Label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680710" y="211518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JTextArea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ScrollPane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680710" y="4756150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JTextArea</a:t>
              </a:r>
              <a:r>
                <a:rPr lang="en-US" altLang="ko-KR" sz="1200" b="1" dirty="0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ScrollPane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127750" y="5187315"/>
              <a:ext cx="207200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accent3">
                      <a:lumMod val="7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JTextField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sp>
        <p:nvSpPr>
          <p:cNvPr id="81" name="TextBox 80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초기 UI 구상안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36" name="도형 18435"/>
          <p:cNvSpPr>
            <a:spLocks/>
          </p:cNvSpPr>
          <p:nvPr/>
        </p:nvSpPr>
        <p:spPr>
          <a:xfrm>
            <a:off x="2714612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5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6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7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8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초기</a:t>
            </a:r>
            <a:r>
              <a:rPr lang="en-US" altLang="ko-KR" sz="14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UI구상안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59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60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61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텍스트 상자 81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71" name="그림 70" descr="C:/Users/haewon/AppData/Roaming/PolarisOffice/ETemp/12660_12395608/fImage12228701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1" name="텍스트 상자 80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최종 UI 구현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41" name="도형 18440"/>
          <p:cNvSpPr>
            <a:spLocks/>
          </p:cNvSpPr>
          <p:nvPr/>
        </p:nvSpPr>
        <p:spPr>
          <a:xfrm>
            <a:off x="4035111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4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25" name="직사각형 24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2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3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4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5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6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7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573" y="1334789"/>
            <a:ext cx="6624000" cy="423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573" y="1334789"/>
            <a:ext cx="6624000" cy="423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직사각형 39"/>
          <p:cNvSpPr/>
          <p:nvPr/>
        </p:nvSpPr>
        <p:spPr>
          <a:xfrm>
            <a:off x="1162026" y="1334789"/>
            <a:ext cx="6605547" cy="4237355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텍스트 상자 81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71" name="그림 70" descr="C:/Users/haewon/AppData/Roaming/PolarisOffice/ETemp/12660_12395608/fImage12228701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1" name="텍스트 상자 80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최종 UI 구현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18441" name="도형 18440"/>
          <p:cNvSpPr>
            <a:spLocks/>
          </p:cNvSpPr>
          <p:nvPr/>
        </p:nvSpPr>
        <p:spPr>
          <a:xfrm>
            <a:off x="4035111" y="1158240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7"/>
          <p:cNvGrpSpPr/>
          <p:nvPr/>
        </p:nvGrpSpPr>
        <p:grpSpPr>
          <a:xfrm rot="21244378">
            <a:off x="193675" y="92075"/>
            <a:ext cx="467995" cy="664845"/>
            <a:chOff x="193675" y="92075"/>
            <a:chExt cx="467995" cy="664845"/>
          </a:xfrm>
        </p:grpSpPr>
        <p:sp>
          <p:nvSpPr>
            <p:cNvPr id="25" name="직사각형 24"/>
            <p:cNvSpPr/>
            <p:nvPr/>
          </p:nvSpPr>
          <p:spPr>
            <a:xfrm>
              <a:off x="252095" y="137160"/>
              <a:ext cx="380365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281" t="21667" r="66719" b="40000"/>
            <a:stretch>
              <a:fillRect/>
            </a:stretch>
          </p:blipFill>
          <p:spPr bwMode="auto">
            <a:xfrm>
              <a:off x="193675" y="92075"/>
              <a:ext cx="467995" cy="664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2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23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4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5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bg1">
                    <a:lumMod val="9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6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7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62026" y="4181484"/>
            <a:ext cx="1133499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295524" y="4181484"/>
            <a:ext cx="1033455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328979" y="4181484"/>
            <a:ext cx="1452571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543557" y="4181484"/>
            <a:ext cx="2224016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543557" y="1334789"/>
            <a:ext cx="2224016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936594" y="4568623"/>
            <a:ext cx="1350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채팅창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textarea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95906" y="1785930"/>
            <a:ext cx="1350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게임로그창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textarea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357554" y="1334789"/>
            <a:ext cx="2124003" cy="14287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500430" y="1782541"/>
            <a:ext cx="189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클라이언트창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jpanel,jbutton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76469" y="4683696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족보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jlabel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33596" y="4683696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배팅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jbutton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00430" y="4683696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패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jbutton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49351" y="3286128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레디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/</a:t>
            </a:r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취소</a:t>
            </a:r>
            <a:endParaRPr lang="en-US" altLang="ko-KR" dirty="0" smtClean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en-US" altLang="ko-KR" dirty="0" err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jbutton</a:t>
            </a:r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>
            <a:spLocks/>
          </p:cNvSpPr>
          <p:nvPr/>
        </p:nvSpPr>
        <p:spPr>
          <a:xfrm>
            <a:off x="0" y="1214140"/>
            <a:ext cx="9144635" cy="4501515"/>
          </a:xfrm>
          <a:prstGeom prst="rect">
            <a:avLst/>
          </a:prstGeom>
          <a:solidFill>
            <a:srgbClr val="9BBB5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모서리가 둥근 직사각형 67"/>
          <p:cNvSpPr>
            <a:spLocks/>
          </p:cNvSpPr>
          <p:nvPr/>
        </p:nvSpPr>
        <p:spPr>
          <a:xfrm>
            <a:off x="2138908" y="3500442"/>
            <a:ext cx="2249171" cy="1935458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38100" dist="12700" dir="2700000" algn="tl" rotWithShape="0">
              <a:srgbClr val="000000">
                <a:alpha val="2470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모서리가 둥근 직사각형 56"/>
          <p:cNvSpPr>
            <a:spLocks/>
          </p:cNvSpPr>
          <p:nvPr/>
        </p:nvSpPr>
        <p:spPr>
          <a:xfrm>
            <a:off x="4557003" y="1422108"/>
            <a:ext cx="2249171" cy="1935458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38100" dist="12700" dir="2700000" algn="tl" rotWithShape="0">
              <a:srgbClr val="000000">
                <a:alpha val="2470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모서리가 둥근 직사각형 74"/>
          <p:cNvSpPr>
            <a:spLocks/>
          </p:cNvSpPr>
          <p:nvPr/>
        </p:nvSpPr>
        <p:spPr>
          <a:xfrm>
            <a:off x="2138908" y="1422108"/>
            <a:ext cx="2249171" cy="1935458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38100" dist="12700" dir="2700000" algn="tl" rotWithShape="0">
              <a:srgbClr val="000000">
                <a:alpha val="2470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2511637" y="1500178"/>
            <a:ext cx="1447165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게임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로직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4" name="TextBox 83"/>
          <p:cNvSpPr txBox="1">
            <a:spLocks/>
          </p:cNvSpPr>
          <p:nvPr/>
        </p:nvSpPr>
        <p:spPr>
          <a:xfrm>
            <a:off x="4857752" y="1500178"/>
            <a:ext cx="1581785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TCP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네트워크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2148435" y="1995655"/>
            <a:ext cx="2239644" cy="10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자바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비기닝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의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기능들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모두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활용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고정배열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: 패 20장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가변배열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: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중복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제거로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패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돌림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승패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선언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</p:txBody>
      </p:sp>
      <p:sp>
        <p:nvSpPr>
          <p:cNvPr id="87" name="TextBox 86"/>
          <p:cNvSpPr txBox="1">
            <a:spLocks/>
          </p:cNvSpPr>
          <p:nvPr/>
        </p:nvSpPr>
        <p:spPr>
          <a:xfrm>
            <a:off x="4549357" y="1995655"/>
            <a:ext cx="2256818" cy="128092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TCP통신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기반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멀티채팅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기능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활용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사용자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입장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,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대화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게임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로직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결과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클라이언트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배치순서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게임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시작과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종료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2315106" y="1897053"/>
            <a:ext cx="1858010" cy="25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4754145" y="1897053"/>
            <a:ext cx="1858010" cy="25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1850618" y="1288404"/>
            <a:ext cx="576580" cy="576580"/>
            <a:chOff x="938839" y="1500178"/>
            <a:chExt cx="576580" cy="576580"/>
          </a:xfrm>
        </p:grpSpPr>
        <p:sp>
          <p:nvSpPr>
            <p:cNvPr id="78" name="타원 77"/>
            <p:cNvSpPr>
              <a:spLocks/>
            </p:cNvSpPr>
            <p:nvPr/>
          </p:nvSpPr>
          <p:spPr>
            <a:xfrm>
              <a:off x="938839" y="1500178"/>
              <a:ext cx="576580" cy="5765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053" name="Picture 5" descr="C:/Users/haewon/AppData/Roaming/PolarisOffice/ETemp/12660_12395608/image16.png"/>
            <p:cNvPicPr>
              <a:picLocks noChangeAspect="1"/>
            </p:cNvPicPr>
            <p:nvPr/>
          </p:nvPicPr>
          <p:blipFill rotWithShape="1">
            <a:blip r:embed="rId2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="" xmlns:p14="http://schemas.microsoft.com/office/powerpoint/2010/main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849" y="1575743"/>
              <a:ext cx="429260" cy="429260"/>
            </a:xfrm>
            <a:prstGeom prst="rect">
              <a:avLst/>
            </a:prstGeom>
            <a:noFill/>
          </p:spPr>
        </p:pic>
      </p:grpSp>
      <p:grpSp>
        <p:nvGrpSpPr>
          <p:cNvPr id="66" name="그룹 65"/>
          <p:cNvGrpSpPr/>
          <p:nvPr/>
        </p:nvGrpSpPr>
        <p:grpSpPr>
          <a:xfrm>
            <a:off x="6501130" y="1285864"/>
            <a:ext cx="576580" cy="576580"/>
            <a:chOff x="3224825" y="1500178"/>
            <a:chExt cx="576580" cy="576580"/>
          </a:xfrm>
        </p:grpSpPr>
        <p:sp>
          <p:nvSpPr>
            <p:cNvPr id="79" name="타원 78"/>
            <p:cNvSpPr>
              <a:spLocks/>
            </p:cNvSpPr>
            <p:nvPr/>
          </p:nvSpPr>
          <p:spPr>
            <a:xfrm>
              <a:off x="3224825" y="1500178"/>
              <a:ext cx="576580" cy="5765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054" name="Picture 6" descr="C:/Users/haewon/AppData/Roaming/PolarisOffice/ETemp/12660_12395608/image17.png"/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rgbClr val="708F30"/>
                <a:prstClr val="white"/>
              </a:duotone>
              <a:extLst>
                <a:ext uri="{28A0092B-C50C-407E-A947-70E740481C1C}">
                  <a14:useLocalDpi xmlns="" xmlns:p14="http://schemas.microsoft.com/office/powerpoint/2010/main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1030" y="1628448"/>
              <a:ext cx="340360" cy="340360"/>
            </a:xfrm>
            <a:prstGeom prst="rect">
              <a:avLst/>
            </a:prstGeom>
            <a:noFill/>
          </p:spPr>
        </p:pic>
      </p:grp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01380" y="5143500"/>
            <a:ext cx="450850" cy="450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1214120"/>
          </a:xfrm>
          <a:prstGeom prst="rect">
            <a:avLst/>
          </a:prstGeom>
          <a:solidFill>
            <a:srgbClr val="507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213995"/>
          </a:xfrm>
          <a:prstGeom prst="rect">
            <a:avLst/>
          </a:prstGeom>
          <a:solidFill>
            <a:srgbClr val="314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6501130" y="0"/>
            <a:ext cx="265493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비트캠프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java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기반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 개발자 양성과정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119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 UltraLight" pitchFamily="2" charset="-127"/>
                <a:ea typeface="나눔바른고딕 UltraLight" pitchFamily="2" charset="-127"/>
              </a:rPr>
              <a:t>기</a:t>
            </a:r>
            <a:endParaRPr lang="ko-KR" altLang="en-US" sz="1000" dirty="0">
              <a:solidFill>
                <a:schemeClr val="bg1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63125" t="32334" r="25750" b="36000"/>
          <a:stretch>
            <a:fillRect/>
          </a:stretch>
        </p:blipFill>
        <p:spPr bwMode="auto">
          <a:xfrm>
            <a:off x="8234045" y="1214120"/>
            <a:ext cx="909955" cy="145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000" t="31667" r="39750" b="36666"/>
          <a:stretch>
            <a:fillRect/>
          </a:stretch>
        </p:blipFill>
        <p:spPr bwMode="auto">
          <a:xfrm rot="10800000">
            <a:off x="0" y="4143375"/>
            <a:ext cx="99250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7" name="텍스트 상자 2056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기능</a:t>
            </a:r>
            <a:r>
              <a:rPr lang="en-US" altLang="ko-KR" sz="2400" dirty="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및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특징</a:t>
            </a:r>
            <a:endParaRPr lang="ko-KR" altLang="en-US" sz="2400" dirty="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sp>
        <p:nvSpPr>
          <p:cNvPr id="2065" name="도형 2064"/>
          <p:cNvSpPr>
            <a:spLocks/>
          </p:cNvSpPr>
          <p:nvPr/>
        </p:nvSpPr>
        <p:spPr>
          <a:xfrm>
            <a:off x="5357818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21135487">
            <a:off x="252095" y="105410"/>
            <a:ext cx="389890" cy="585470"/>
            <a:chOff x="252095" y="105410"/>
            <a:chExt cx="389890" cy="585470"/>
          </a:xfrm>
        </p:grpSpPr>
        <p:sp>
          <p:nvSpPr>
            <p:cNvPr id="41" name="직사각형 40"/>
            <p:cNvSpPr/>
            <p:nvPr/>
          </p:nvSpPr>
          <p:spPr>
            <a:xfrm>
              <a:off x="266065" y="119380"/>
              <a:ext cx="342265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5781"/>
            <a:stretch>
              <a:fillRect/>
            </a:stretch>
          </p:blipFill>
          <p:spPr bwMode="auto">
            <a:xfrm>
              <a:off x="252095" y="105410"/>
              <a:ext cx="389890" cy="585470"/>
            </a:xfrm>
            <a:prstGeom prst="rect">
              <a:avLst/>
            </a:prstGeom>
            <a:noFill/>
          </p:spPr>
        </p:pic>
      </p:grpSp>
      <p:sp>
        <p:nvSpPr>
          <p:cNvPr id="50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1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2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3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4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5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6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1" name="TextBox 60"/>
          <p:cNvSpPr txBox="1">
            <a:spLocks/>
          </p:cNvSpPr>
          <p:nvPr/>
        </p:nvSpPr>
        <p:spPr>
          <a:xfrm>
            <a:off x="2569767" y="3563476"/>
            <a:ext cx="140462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GUI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2148435" y="4000508"/>
            <a:ext cx="2249171" cy="128092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LayoutManager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활용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전체적인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틀 : Grid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상세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내용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: Border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기능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트리거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: Button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이미지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삽입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2359888" y="3969393"/>
            <a:ext cx="1858010" cy="25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0" name="타원 69"/>
          <p:cNvSpPr>
            <a:spLocks/>
          </p:cNvSpPr>
          <p:nvPr/>
        </p:nvSpPr>
        <p:spPr>
          <a:xfrm>
            <a:off x="1850618" y="3357566"/>
            <a:ext cx="576580" cy="57658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4" name="Picture 7" descr="C:/Users/haewon/AppData/Roaming/PolarisOffice/ETemp/12660_12395608/image18.png"/>
          <p:cNvPicPr>
            <a:picLocks noChangeAspect="1"/>
          </p:cNvPicPr>
          <p:nvPr/>
        </p:nvPicPr>
        <p:blipFill rotWithShape="1">
          <a:blip r:embed="rId8" cstate="hqprint">
            <a:duotone>
              <a:srgbClr val="708F30"/>
              <a:prstClr val="white"/>
            </a:duotone>
            <a:extLst>
              <a:ext uri="{28A0092B-C50C-407E-A947-70E740481C1C}">
                <a14:useLocalDpi xmlns="" xmlns:p14="http://schemas.microsoft.com/office/powerpoint/2010/main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5715" y="3500442"/>
            <a:ext cx="286385" cy="286385"/>
          </a:xfrm>
          <a:prstGeom prst="rect">
            <a:avLst/>
          </a:prstGeom>
          <a:noFill/>
        </p:spPr>
      </p:pic>
      <p:sp>
        <p:nvSpPr>
          <p:cNvPr id="72" name="모서리가 둥근 직사각형 71"/>
          <p:cNvSpPr>
            <a:spLocks/>
          </p:cNvSpPr>
          <p:nvPr/>
        </p:nvSpPr>
        <p:spPr>
          <a:xfrm>
            <a:off x="4549357" y="3500442"/>
            <a:ext cx="2249171" cy="1935458"/>
          </a:xfrm>
          <a:prstGeom prst="roundRect">
            <a:avLst>
              <a:gd name="adj" fmla="val 1349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38100" dist="12700" dir="2700000" algn="tl" rotWithShape="0">
              <a:srgbClr val="000000">
                <a:alpha val="2470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TextBox 72"/>
          <p:cNvSpPr txBox="1">
            <a:spLocks/>
          </p:cNvSpPr>
          <p:nvPr/>
        </p:nvSpPr>
        <p:spPr>
          <a:xfrm>
            <a:off x="4980216" y="3563476"/>
            <a:ext cx="140462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팀프로젝트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4558884" y="4000508"/>
            <a:ext cx="2249171" cy="106182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깃허브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(</a:t>
            </a:r>
            <a:r>
              <a:rPr lang="en-US" altLang="ko-KR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Git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-hub)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를 사용</a:t>
            </a: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-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팀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‘</a:t>
            </a: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원하지연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’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의 깃허브를 생성하여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 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소스코드를 실시간으로 공유 및 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  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charset="0"/>
                <a:ea typeface="나눔스퀘어라운드 Regular" charset="0"/>
              </a:rPr>
              <a:t>장하여 프로젝트진행을 원활하게 함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charset="0"/>
              <a:ea typeface="나눔스퀘어라운드 Regular" charset="0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4770337" y="3969393"/>
            <a:ext cx="1858010" cy="25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2" name="타원 81"/>
          <p:cNvSpPr>
            <a:spLocks/>
          </p:cNvSpPr>
          <p:nvPr/>
        </p:nvSpPr>
        <p:spPr>
          <a:xfrm>
            <a:off x="6501130" y="3357566"/>
            <a:ext cx="576580" cy="57658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616714" y="3486154"/>
            <a:ext cx="349464" cy="3494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lum bright="-10000"/>
          </a:blip>
          <a:srcRect l="14875" t="33778" r="45875" b="14000"/>
          <a:stretch>
            <a:fillRect/>
          </a:stretch>
        </p:blipFill>
        <p:spPr bwMode="auto">
          <a:xfrm>
            <a:off x="6562315" y="3428999"/>
            <a:ext cx="562403" cy="42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/Users/haewon/AppData/Roaming/PolarisOffice/ETemp/12660_123956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1380" y="5143500"/>
            <a:ext cx="451485" cy="45148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0" y="0"/>
            <a:ext cx="9144635" cy="1214755"/>
          </a:xfrm>
          <a:prstGeom prst="rect">
            <a:avLst/>
          </a:prstGeom>
          <a:solidFill>
            <a:srgbClr val="50782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214630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TextBox 97"/>
          <p:cNvSpPr txBox="1">
            <a:spLocks/>
          </p:cNvSpPr>
          <p:nvPr/>
        </p:nvSpPr>
        <p:spPr>
          <a:xfrm>
            <a:off x="6501130" y="0"/>
            <a:ext cx="2655570" cy="24701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>
                <a:solidFill>
                  <a:schemeClr val="bg1"/>
                </a:solidFill>
                <a:latin typeface="나눔바른고딕 UltraLight" charset="0"/>
                <a:ea typeface="나눔바른고딕 UltraLight" charset="0"/>
              </a:rPr>
              <a:t>비트캠프 java 기반 웹앱 개발자 양성과정 119기</a:t>
            </a:r>
            <a:endParaRPr lang="ko-KR" altLang="en-US" sz="1000">
              <a:solidFill>
                <a:schemeClr val="bg1"/>
              </a:solidFill>
              <a:latin typeface="나눔바른고딕 UltraLight" charset="0"/>
              <a:ea typeface="나눔바른고딕 UltraLight" charset="0"/>
            </a:endParaRPr>
          </a:p>
        </p:txBody>
      </p:sp>
      <p:pic>
        <p:nvPicPr>
          <p:cNvPr id="99" name="Picture 98" descr="C:/Users/haewon/AppData/Roaming/PolarisOffice/ETemp/12660_12395608/image20.png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125" t="32334" r="25750" b="36000"/>
          <a:stretch>
            <a:fillRect/>
          </a:stretch>
        </p:blipFill>
        <p:spPr bwMode="auto">
          <a:xfrm>
            <a:off x="8234045" y="1214120"/>
            <a:ext cx="910590" cy="145732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56" name="Picture 2055" descr="C:/Users/haewon/AppData/Roaming/PolarisOffice/ETemp/12660_12395608/image21.png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9000" t="31667" r="39750" b="36666"/>
          <a:stretch>
            <a:fillRect/>
          </a:stretch>
        </p:blipFill>
        <p:spPr bwMode="auto">
          <a:xfrm rot="10800000">
            <a:off x="0" y="4143375"/>
            <a:ext cx="993140" cy="1572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57" name="텍스트 상자 2056"/>
          <p:cNvSpPr txBox="1">
            <a:spLocks/>
          </p:cNvSpPr>
          <p:nvPr/>
        </p:nvSpPr>
        <p:spPr>
          <a:xfrm>
            <a:off x="-285750" y="252730"/>
            <a:ext cx="542988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배달의민족 연성" charset="0"/>
                <a:ea typeface="배달의민족 연성" charset="0"/>
              </a:rPr>
              <a:t>            기능 및 특징</a:t>
            </a:r>
            <a:endParaRPr lang="ko-KR" altLang="en-US" sz="2400">
              <a:solidFill>
                <a:schemeClr val="bg1"/>
              </a:solidFill>
              <a:latin typeface="배달의민족 연성" charset="0"/>
              <a:ea typeface="배달의민족 연성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 rot="21135487">
            <a:off x="252095" y="105410"/>
            <a:ext cx="389890" cy="585470"/>
            <a:chOff x="252095" y="105410"/>
            <a:chExt cx="389890" cy="585470"/>
          </a:xfrm>
        </p:grpSpPr>
        <p:sp>
          <p:nvSpPr>
            <p:cNvPr id="41" name="직사각형 40"/>
            <p:cNvSpPr/>
            <p:nvPr/>
          </p:nvSpPr>
          <p:spPr>
            <a:xfrm>
              <a:off x="266065" y="119380"/>
              <a:ext cx="342265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5781"/>
            <a:stretch>
              <a:fillRect/>
            </a:stretch>
          </p:blipFill>
          <p:spPr bwMode="auto">
            <a:xfrm>
              <a:off x="252095" y="105410"/>
              <a:ext cx="389890" cy="585470"/>
            </a:xfrm>
            <a:prstGeom prst="rect">
              <a:avLst/>
            </a:prstGeom>
            <a:noFill/>
          </p:spPr>
        </p:pic>
      </p:grpSp>
      <p:sp>
        <p:nvSpPr>
          <p:cNvPr id="43" name="도형 2064"/>
          <p:cNvSpPr>
            <a:spLocks/>
          </p:cNvSpPr>
          <p:nvPr/>
        </p:nvSpPr>
        <p:spPr>
          <a:xfrm>
            <a:off x="5357818" y="1154101"/>
            <a:ext cx="1036955" cy="60325"/>
          </a:xfrm>
          <a:prstGeom prst="rect">
            <a:avLst/>
          </a:prstGeom>
          <a:solidFill>
            <a:srgbClr val="31491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15362"/>
          <p:cNvSpPr txBox="1">
            <a:spLocks/>
          </p:cNvSpPr>
          <p:nvPr/>
        </p:nvSpPr>
        <p:spPr>
          <a:xfrm>
            <a:off x="7459980" y="853440"/>
            <a:ext cx="171513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제작 후기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5" name="텍스트 상자 15364"/>
          <p:cNvSpPr txBox="1">
            <a:spLocks/>
          </p:cNvSpPr>
          <p:nvPr/>
        </p:nvSpPr>
        <p:spPr>
          <a:xfrm>
            <a:off x="-179705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팀원소개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6" name="텍스트 상자 15365"/>
          <p:cNvSpPr txBox="1">
            <a:spLocks/>
          </p:cNvSpPr>
          <p:nvPr/>
        </p:nvSpPr>
        <p:spPr>
          <a:xfrm>
            <a:off x="99947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 dirty="0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타임테이블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7" name="텍스트 상자 15366"/>
          <p:cNvSpPr txBox="1">
            <a:spLocks/>
          </p:cNvSpPr>
          <p:nvPr/>
        </p:nvSpPr>
        <p:spPr>
          <a:xfrm>
            <a:off x="2366857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초기 UI구상안</a:t>
            </a:r>
            <a:endParaRPr lang="ko-KR" altLang="en-US" sz="1400" b="1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8" name="텍스트 상자 15367"/>
          <p:cNvSpPr txBox="1">
            <a:spLocks/>
          </p:cNvSpPr>
          <p:nvPr/>
        </p:nvSpPr>
        <p:spPr>
          <a:xfrm>
            <a:off x="3689448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최종</a:t>
            </a:r>
            <a:r>
              <a:rPr lang="en-US" altLang="ko-KR" sz="1400" b="1" dirty="0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latin typeface="나눔스퀘어라운드 ExtraBold" charset="0"/>
                <a:ea typeface="나눔스퀘어라운드 ExtraBold" charset="0"/>
              </a:rPr>
              <a:t>UI구현</a:t>
            </a:r>
            <a:endParaRPr lang="ko-KR" altLang="en-US" sz="1400" b="1" dirty="0">
              <a:solidFill>
                <a:schemeClr val="accent3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9" name="텍스트 상자 15368"/>
          <p:cNvSpPr txBox="1">
            <a:spLocks/>
          </p:cNvSpPr>
          <p:nvPr/>
        </p:nvSpPr>
        <p:spPr>
          <a:xfrm>
            <a:off x="6214451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 smtClean="0">
                <a:solidFill>
                  <a:srgbClr val="9BBB59"/>
                </a:solidFill>
                <a:latin typeface="나눔스퀘어라운드 ExtraBold" charset="0"/>
                <a:ea typeface="나눔스퀘어라운드 ExtraBold" charset="0"/>
              </a:rPr>
              <a:t>개선사항</a:t>
            </a:r>
            <a:endParaRPr lang="ko-KR" altLang="en-US" sz="1400" b="1" dirty="0">
              <a:solidFill>
                <a:srgbClr val="9BBB59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0" name="텍스트 상자 15369"/>
          <p:cNvSpPr txBox="1">
            <a:spLocks/>
          </p:cNvSpPr>
          <p:nvPr/>
        </p:nvSpPr>
        <p:spPr>
          <a:xfrm>
            <a:off x="4990480" y="854710"/>
            <a:ext cx="171513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기능</a:t>
            </a:r>
            <a:r>
              <a:rPr lang="en-US" altLang="ko-KR" sz="1400" b="1" dirty="0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 및 </a:t>
            </a:r>
            <a:r>
              <a:rPr lang="en-US" altLang="ko-KR" sz="1400" b="1" dirty="0" err="1">
                <a:solidFill>
                  <a:schemeClr val="bg1"/>
                </a:solidFill>
                <a:latin typeface="나눔스퀘어라운드 ExtraBold" charset="0"/>
                <a:ea typeface="나눔스퀘어라운드 ExtraBold" charset="0"/>
              </a:rPr>
              <a:t>특징</a:t>
            </a:r>
            <a:endParaRPr lang="ko-KR" altLang="en-US" sz="1400" b="1" dirty="0">
              <a:solidFill>
                <a:schemeClr val="bg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24411" y="1799201"/>
            <a:ext cx="938129" cy="1146602"/>
          </a:xfrm>
          <a:prstGeom prst="rect">
            <a:avLst/>
          </a:prstGeom>
          <a:solidFill>
            <a:srgbClr val="9BBB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서버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952746" y="1799201"/>
            <a:ext cx="611941" cy="1146602"/>
          </a:xfrm>
          <a:prstGeom prst="rect">
            <a:avLst/>
          </a:prstGeom>
          <a:solidFill>
            <a:srgbClr val="9BBB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모</a:t>
            </a:r>
            <a:endParaRPr lang="en-US" altLang="ko-KR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듈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824411" y="3214690"/>
            <a:ext cx="938129" cy="1146602"/>
          </a:xfrm>
          <a:prstGeom prst="rect">
            <a:avLst/>
          </a:prstGeom>
          <a:solidFill>
            <a:srgbClr val="9BBB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게임</a:t>
            </a:r>
            <a:endParaRPr lang="en-US" altLang="ko-KR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로직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172998" y="1800989"/>
            <a:ext cx="1437891" cy="1146602"/>
          </a:xfrm>
          <a:prstGeom prst="rect">
            <a:avLst/>
          </a:prstGeom>
          <a:solidFill>
            <a:srgbClr val="9BBB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나눔스퀘어라운드 ExtraBold" pitchFamily="50" charset="-127"/>
                <a:ea typeface="나눔스퀘어라운드 ExtraBold" pitchFamily="50" charset="-127"/>
              </a:rPr>
              <a:t>클라이언트</a:t>
            </a:r>
            <a:endParaRPr lang="en-US" altLang="ko-KR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3798748" y="1870639"/>
            <a:ext cx="2097629" cy="428628"/>
          </a:xfrm>
          <a:prstGeom prst="rightArrow">
            <a:avLst>
              <a:gd name="adj1" fmla="val 58889"/>
              <a:gd name="adj2" fmla="val 6333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3779001" y="1571616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손글씨 펜" pitchFamily="66" charset="-127"/>
                <a:ea typeface="나눔손글씨 펜" pitchFamily="66" charset="-127"/>
              </a:rPr>
              <a:t>#</a:t>
            </a:r>
            <a:r>
              <a:rPr lang="ko-KR" altLang="en-US" sz="2800" dirty="0" smtClean="0">
                <a:latin typeface="나눔손글씨 펜" pitchFamily="66" charset="-127"/>
                <a:ea typeface="나눔손글씨 펜" pitchFamily="66" charset="-127"/>
              </a:rPr>
              <a:t>프로토콜_</a:t>
            </a:r>
            <a:r>
              <a:rPr lang="ko-KR" altLang="en-US" sz="2800" dirty="0" err="1" smtClean="0">
                <a:latin typeface="나눔손글씨 펜" pitchFamily="66" charset="-127"/>
                <a:ea typeface="나눔손글씨 펜" pitchFamily="66" charset="-127"/>
              </a:rPr>
              <a:t>메세지</a:t>
            </a:r>
            <a:endParaRPr lang="en-US" altLang="ko-KR" sz="280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72974" y="2814580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손글씨 펜" pitchFamily="66" charset="-127"/>
                <a:ea typeface="나눔손글씨 펜" pitchFamily="66" charset="-127"/>
              </a:rPr>
              <a:t>그에 응하는 메시지 전달</a:t>
            </a:r>
            <a:endParaRPr lang="en-US" altLang="ko-KR" sz="2000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2" name="오른쪽 화살표 61"/>
          <p:cNvSpPr/>
          <p:nvPr/>
        </p:nvSpPr>
        <p:spPr>
          <a:xfrm rot="10800000">
            <a:off x="3798748" y="2517175"/>
            <a:ext cx="2097629" cy="428628"/>
          </a:xfrm>
          <a:prstGeom prst="rightArrow">
            <a:avLst>
              <a:gd name="adj1" fmla="val 58889"/>
              <a:gd name="adj2" fmla="val 6333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551680" y="3510042"/>
            <a:ext cx="3847594" cy="1847788"/>
          </a:xfrm>
          <a:prstGeom prst="rect">
            <a:avLst/>
          </a:prstGeom>
          <a:solidFill>
            <a:srgbClr val="FFFFFF"/>
          </a:solidFill>
          <a:ln w="3175">
            <a:solidFill>
              <a:srgbClr val="9BBB59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650488" y="3581480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라운드 Light" pitchFamily="50" charset="-127"/>
                <a:ea typeface="나눔스퀘어라운드 Light" pitchFamily="50" charset="-127"/>
              </a:rPr>
              <a:t>프로토콜 정보</a:t>
            </a:r>
            <a:endParaRPr lang="ko-KR" altLang="en-US" sz="1200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8974" y="3071814"/>
            <a:ext cx="1645001" cy="369332"/>
          </a:xfrm>
          <a:prstGeom prst="rect">
            <a:avLst/>
          </a:prstGeom>
          <a:solidFill>
            <a:srgbClr val="FFFFFF">
              <a:alpha val="36078"/>
            </a:srgbClr>
          </a:solidFill>
          <a:ln>
            <a:solidFill>
              <a:srgbClr val="9BBB59"/>
            </a:solidFill>
          </a:ln>
          <a:effectLst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모듈이 보낸 메시지 해석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73522" y="1785930"/>
            <a:ext cx="1412631" cy="923330"/>
          </a:xfrm>
          <a:prstGeom prst="rect">
            <a:avLst/>
          </a:prstGeom>
          <a:solidFill>
            <a:srgbClr val="FFFFFF">
              <a:alpha val="36078"/>
            </a:srgbClr>
          </a:solidFill>
          <a:ln>
            <a:solidFill>
              <a:srgbClr val="9BBB59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서버 생성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입장유저 정보 저장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  <a:p>
            <a:pPr algn="r"/>
            <a:r>
              <a:rPr lang="ko-KR" altLang="en-US" dirty="0" err="1" smtClean="0">
                <a:latin typeface="나눔손글씨 펜" pitchFamily="66" charset="-127"/>
                <a:ea typeface="나눔손글씨 펜" pitchFamily="66" charset="-127"/>
              </a:rPr>
              <a:t>게임로직</a:t>
            </a:r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 실행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69" name="꺾인 연결선 68"/>
          <p:cNvCxnSpPr>
            <a:stCxn id="67" idx="0"/>
            <a:endCxn id="51" idx="0"/>
          </p:cNvCxnSpPr>
          <p:nvPr/>
        </p:nvCxnSpPr>
        <p:spPr>
          <a:xfrm rot="16200000" flipH="1">
            <a:off x="1630021" y="1135746"/>
            <a:ext cx="13271" cy="1313638"/>
          </a:xfrm>
          <a:prstGeom prst="bentConnector3">
            <a:avLst>
              <a:gd name="adj1" fmla="val -17225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54" idx="3"/>
            <a:endCxn id="66" idx="0"/>
          </p:cNvCxnSpPr>
          <p:nvPr/>
        </p:nvCxnSpPr>
        <p:spPr>
          <a:xfrm>
            <a:off x="7610889" y="2374290"/>
            <a:ext cx="560586" cy="697524"/>
          </a:xfrm>
          <a:prstGeom prst="bentConnector2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 rot="2413025">
            <a:off x="6899421" y="3570703"/>
            <a:ext cx="698526" cy="176596"/>
          </a:xfrm>
          <a:prstGeom prst="rect">
            <a:avLst/>
          </a:prstGeom>
          <a:solidFill>
            <a:srgbClr val="9BBB59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639054" y="3814844"/>
            <a:ext cx="25715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1.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예림이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(</a:t>
            </a:r>
            <a:r>
              <a:rPr lang="en-US" altLang="ko-KR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dPfladl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) :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패돌리기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2.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향마세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,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세향마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(</a:t>
            </a:r>
            <a:r>
              <a:rPr lang="en-US" altLang="ko-KR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gidaktp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/</a:t>
            </a:r>
            <a:r>
              <a:rPr lang="en-US" altLang="ko-KR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tpgidak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)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레디 및 취소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3.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오함마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(</a:t>
            </a:r>
            <a:r>
              <a:rPr lang="en-US" altLang="ko-KR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dhgkaak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)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게임초기화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3. #</a:t>
            </a:r>
            <a:r>
              <a:rPr lang="en-US" altLang="ko-KR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mem</a:t>
            </a:r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게임에 참가한 유저 정보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4. #log :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로그창에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 보일 메시지 내용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5. #end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게임종료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6. #batting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배팅정보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7. #power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족보 서열확인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8. #start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게임 시작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  <a:p>
            <a:r>
              <a:rPr lang="en-US" altLang="ko-KR" sz="900" dirty="0" smtClean="0">
                <a:latin typeface="나눔스퀘어라운드 Light" pitchFamily="50" charset="-127"/>
                <a:ea typeface="나눔스퀘어라운드 Light" pitchFamily="50" charset="-127"/>
              </a:rPr>
              <a:t>9. #card1,2 : </a:t>
            </a:r>
            <a:r>
              <a:rPr lang="ko-KR" altLang="en-US" sz="900" dirty="0" smtClean="0">
                <a:latin typeface="나눔스퀘어라운드 Light" pitchFamily="50" charset="-127"/>
                <a:ea typeface="나눔스퀘어라운드 Light" pitchFamily="50" charset="-127"/>
              </a:rPr>
              <a:t>사용자 </a:t>
            </a:r>
            <a:r>
              <a:rPr lang="ko-KR" altLang="en-US" sz="900" dirty="0" err="1" smtClean="0">
                <a:latin typeface="나눔스퀘어라운드 Light" pitchFamily="50" charset="-127"/>
                <a:ea typeface="나눔스퀘어라운드 Light" pitchFamily="50" charset="-127"/>
              </a:rPr>
              <a:t>패선택</a:t>
            </a:r>
            <a:endParaRPr lang="en-US" altLang="ko-KR" sz="900" dirty="0" smtClean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14282" y="3577244"/>
            <a:ext cx="1471941" cy="923330"/>
          </a:xfrm>
          <a:prstGeom prst="rect">
            <a:avLst/>
          </a:prstGeom>
          <a:solidFill>
            <a:schemeClr val="bg1">
              <a:alpha val="36078"/>
            </a:schemeClr>
          </a:solidFill>
          <a:ln>
            <a:solidFill>
              <a:srgbClr val="9BBB59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카드에 따른 족보정보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게임 승 패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  <a:p>
            <a:pPr algn="r"/>
            <a:r>
              <a:rPr lang="ko-KR" altLang="en-US" dirty="0" smtClean="0">
                <a:latin typeface="나눔손글씨 펜" pitchFamily="66" charset="-127"/>
                <a:ea typeface="나눔손글씨 펜" pitchFamily="66" charset="-127"/>
              </a:rPr>
              <a:t>카드 패 돌리기</a:t>
            </a:r>
            <a:endParaRPr lang="en-US" altLang="ko-KR" dirty="0" smtClean="0"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77" name="꺾인 연결선 76"/>
          <p:cNvCxnSpPr>
            <a:stCxn id="76" idx="2"/>
            <a:endCxn id="53" idx="2"/>
          </p:cNvCxnSpPr>
          <p:nvPr/>
        </p:nvCxnSpPr>
        <p:spPr>
          <a:xfrm rot="5400000" flipH="1" flipV="1">
            <a:off x="1552223" y="3759321"/>
            <a:ext cx="139282" cy="1343223"/>
          </a:xfrm>
          <a:prstGeom prst="bentConnector3">
            <a:avLst>
              <a:gd name="adj1" fmla="val -164127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51" idx="2"/>
            <a:endCxn id="53" idx="0"/>
          </p:cNvCxnSpPr>
          <p:nvPr/>
        </p:nvCxnSpPr>
        <p:spPr>
          <a:xfrm rot="5400000">
            <a:off x="2159033" y="3080246"/>
            <a:ext cx="268887" cy="1588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51" idx="3"/>
            <a:endCxn id="52" idx="1"/>
          </p:cNvCxnSpPr>
          <p:nvPr/>
        </p:nvCxnSpPr>
        <p:spPr>
          <a:xfrm>
            <a:off x="2762540" y="2372502"/>
            <a:ext cx="190206" cy="1588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Pages>15</Pages>
  <Words>850</Words>
  <Characters>0</Characters>
  <Application>Polaris Office Slide</Application>
  <DocSecurity>0</DocSecurity>
  <PresentationFormat>화면 슬라이드 쇼(16:10)</PresentationFormat>
  <Lines>0</Lines>
  <Paragraphs>230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굴림</vt:lpstr>
      <vt:lpstr>Arial</vt:lpstr>
      <vt:lpstr>맑은 고딕</vt:lpstr>
      <vt:lpstr>나눔바른고딕</vt:lpstr>
      <vt:lpstr>배달의민족 연성</vt:lpstr>
      <vt:lpstr>나눔바른고딕 UltraLight</vt:lpstr>
      <vt:lpstr>나눔스퀘어라운드 ExtraBold</vt:lpstr>
      <vt:lpstr>나눔스퀘어라운드 Light</vt:lpstr>
      <vt:lpstr>나눔스퀘어라운드 Bold</vt:lpstr>
      <vt:lpstr>나눔스퀘어라운드 Regular</vt:lpstr>
      <vt:lpstr>배달의민족 도현</vt:lpstr>
      <vt:lpstr>나눔손글씨 펜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BITSC-6-15</dc:creator>
  <cp:lastModifiedBy>BITSC-6-15</cp:lastModifiedBy>
  <cp:revision>101</cp:revision>
  <dcterms:modified xsi:type="dcterms:W3CDTF">2019-04-24T06:41:50Z</dcterms:modified>
</cp:coreProperties>
</file>